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5" d="100"/>
          <a:sy n="55" d="100"/>
        </p:scale>
        <p:origin x="38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gister.gov/documents/2016/11/28/2016-27429/hazardous-waste-generator-improvements-rule" TargetMode="External"/><Relationship Id="rId2" Type="http://schemas.openxmlformats.org/officeDocument/2006/relationships/hyperlink" Target="https://www.epa.gov/hwgenerators/final-rule-hazardous-waste-generator-improvement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hwgenerators/frequent-questions-about-hazardous-waste-generator-improvements-final-rule" TargetMode="External"/><Relationship Id="rId2" Type="http://schemas.openxmlformats.org/officeDocument/2006/relationships/hyperlink" Target="https://www.epa.gov/hwgenerators/fact-sheet-about-hazardous-waste-generator-improvements-final-rul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641971-CCBC-4C6E-A179-CB50B469A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RCRA REQUIREMENTS</a:t>
            </a:r>
            <a:br>
              <a:rPr lang="en-US" b="1" dirty="0"/>
            </a:br>
            <a:r>
              <a:rPr lang="en-US" b="1" dirty="0"/>
              <a:t>THE QUICK VERSION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1F009F-EAF5-4C10-BF9D-470ED43DE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Presented by : John Dotterweich</a:t>
            </a:r>
          </a:p>
          <a:p>
            <a:pPr algn="ctr"/>
            <a:r>
              <a:rPr lang="en-US" sz="2800" dirty="0"/>
              <a:t>Environmental Scientist 2</a:t>
            </a:r>
          </a:p>
          <a:p>
            <a:pPr algn="ctr"/>
            <a:r>
              <a:rPr lang="en-US" sz="2800" dirty="0"/>
              <a:t>Division of Waste Enforcement, Pesticides &amp; Release Prevention</a:t>
            </a:r>
          </a:p>
          <a:p>
            <a:pPr algn="ctr"/>
            <a:r>
              <a:rPr lang="en-US" sz="2800" dirty="0"/>
              <a:t>(609) 439- 9726</a:t>
            </a:r>
          </a:p>
          <a:p>
            <a:pPr algn="ctr"/>
            <a:r>
              <a:rPr lang="en-US" sz="2800" dirty="0"/>
              <a:t>John.Dotterweich@dep.nj.gov</a:t>
            </a:r>
          </a:p>
        </p:txBody>
      </p:sp>
    </p:spTree>
    <p:extLst>
      <p:ext uri="{BB962C8B-B14F-4D97-AF65-F5344CB8AC3E}">
        <p14:creationId xmlns:p14="http://schemas.microsoft.com/office/powerpoint/2010/main" val="247271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truck, ground, building&#10;&#10;Description generated with very high confidence">
            <a:extLst>
              <a:ext uri="{FF2B5EF4-FFF2-40B4-BE49-F238E27FC236}">
                <a16:creationId xmlns:a16="http://schemas.microsoft.com/office/drawing/2014/main" id="{D1585FDE-8434-48DA-8CBC-8B99081EB0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15000"/>
            <a:extLst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9C5003-01D1-48C3-9F27-208F1AF6E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 b="1" dirty="0"/>
              <a:t>RCRA REQUIREMENTS</a:t>
            </a:r>
            <a:br>
              <a:rPr lang="en-US" b="1" dirty="0"/>
            </a:br>
            <a:r>
              <a:rPr lang="en-US" b="1" dirty="0"/>
              <a:t>THE QUICK VERSION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9FE742-1A27-4AEF-B5F0-F8C383EAB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0B7A9-C8A1-4691-B9A0-F7067A302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 anchor="ctr">
            <a:normAutofit/>
          </a:bodyPr>
          <a:lstStyle/>
          <a:p>
            <a:pPr marL="45720" indent="0">
              <a:buNone/>
            </a:pPr>
            <a:r>
              <a:rPr lang="en-US" dirty="0"/>
              <a:t>Emergency Procedures – SQGs</a:t>
            </a:r>
          </a:p>
          <a:p>
            <a:pPr marL="45720" indent="0">
              <a:buNone/>
            </a:pPr>
            <a:endParaRPr lang="en-US" b="1" dirty="0"/>
          </a:p>
          <a:p>
            <a:r>
              <a:rPr lang="en-US" b="1" dirty="0"/>
              <a:t>262.16(b)(9)(i): Emergency coordinator</a:t>
            </a:r>
          </a:p>
          <a:p>
            <a:r>
              <a:rPr lang="en-US" b="1" dirty="0"/>
              <a:t>262.16(b)(9)(ii): Post emergency information</a:t>
            </a:r>
          </a:p>
          <a:p>
            <a:r>
              <a:rPr lang="en-US" b="1" dirty="0"/>
              <a:t>262.16(b)(9)(iii): Train employees on waste handling/emergency procedures</a:t>
            </a:r>
          </a:p>
          <a:p>
            <a:r>
              <a:rPr lang="en-US" b="1" dirty="0"/>
              <a:t> 262.16(b)(9)(iv): Respond to emergencies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015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61218-33CB-4E22-B468-021FCE3D8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4795482" cy="16419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 dirty="0"/>
              <a:t>RCRA REQUIREMENTS</a:t>
            </a:r>
            <a:br>
              <a:rPr lang="en-US" sz="3600" b="1" dirty="0"/>
            </a:br>
            <a:r>
              <a:rPr lang="en-US" sz="3600" b="1" dirty="0"/>
              <a:t>THE QUICK VERSION</a:t>
            </a:r>
            <a:endParaRPr lang="en-US" sz="3600" dirty="0"/>
          </a:p>
        </p:txBody>
      </p:sp>
      <p:pic>
        <p:nvPicPr>
          <p:cNvPr id="5" name="Picture 4" descr="A flat screen tv&#10;&#10;Description generated with high confidence">
            <a:extLst>
              <a:ext uri="{FF2B5EF4-FFF2-40B4-BE49-F238E27FC236}">
                <a16:creationId xmlns:a16="http://schemas.microsoft.com/office/drawing/2014/main" id="{AB5DCB16-08A0-4046-91B0-0B19FF5EBF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95" r="12517"/>
          <a:stretch/>
        </p:blipFill>
        <p:spPr>
          <a:xfrm>
            <a:off x="6094410" y="609601"/>
            <a:ext cx="5449889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A047838-7F9E-43CF-A116-26E7AAA8F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B92F3-8030-48A6-AB22-7D8415C67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438401"/>
            <a:ext cx="4797256" cy="380999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b="1" dirty="0"/>
              <a:t>Subpart M – P&amp;P at LQGs </a:t>
            </a:r>
          </a:p>
          <a:p>
            <a:pPr marL="45720" indent="0">
              <a:buNone/>
            </a:pPr>
            <a:endParaRPr lang="en-US" b="1" dirty="0"/>
          </a:p>
          <a:p>
            <a:r>
              <a:rPr lang="en-US" sz="2400" b="1" dirty="0"/>
              <a:t>262.251: Minimizing possibility of a fire, explosion, or any release </a:t>
            </a:r>
          </a:p>
          <a:p>
            <a:r>
              <a:rPr lang="en-US" sz="2400" b="1" dirty="0"/>
              <a:t>262.252: Equipping facility with emergency equipment</a:t>
            </a:r>
          </a:p>
          <a:p>
            <a:r>
              <a:rPr lang="en-US" sz="2400" b="1" dirty="0"/>
              <a:t>262.253: Testing and maintaining emergency equipment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556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43DAE-8341-4B2D-8BFB-8FEB053CA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RCRA REQUIREMENTS</a:t>
            </a:r>
            <a:br>
              <a:rPr lang="en-US" b="1" dirty="0"/>
            </a:br>
            <a:r>
              <a:rPr lang="en-US" b="1" dirty="0"/>
              <a:t>THE QUICK VERSION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D2ABF-8200-4CBF-8430-5F254D8B7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en-US" sz="2800" b="1" dirty="0"/>
              <a:t>Subpart M – P&amp;P at LQGs </a:t>
            </a:r>
          </a:p>
          <a:p>
            <a:pPr marL="45720" indent="0" algn="ctr">
              <a:buNone/>
            </a:pPr>
            <a:endParaRPr lang="en-US" sz="2800" b="1" dirty="0"/>
          </a:p>
          <a:p>
            <a:r>
              <a:rPr lang="en-US" sz="2800" b="1" dirty="0"/>
              <a:t>262.254: Access to communications or alarm system</a:t>
            </a:r>
          </a:p>
          <a:p>
            <a:r>
              <a:rPr lang="en-US" sz="2800" b="1" dirty="0"/>
              <a:t>262.255: Aisle space</a:t>
            </a:r>
          </a:p>
          <a:p>
            <a:r>
              <a:rPr lang="en-US" sz="2800" b="1" dirty="0"/>
              <a:t>262.256: Arrangements with PD, FD, Contractors, Hospitals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39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26E97-B8E1-425B-AAEA-A3CB5A82F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RCRA REQUIREMENTS</a:t>
            </a:r>
            <a:br>
              <a:rPr lang="en-US" b="1" dirty="0"/>
            </a:br>
            <a:r>
              <a:rPr lang="en-US" b="1" dirty="0"/>
              <a:t>THE QUICK VERSION</a:t>
            </a:r>
            <a:endParaRPr lang="en-US" dirty="0"/>
          </a:p>
        </p:txBody>
      </p:sp>
      <p:pic>
        <p:nvPicPr>
          <p:cNvPr id="10" name="Content Placeholder 9" descr="A fire place&#10;&#10;Description generated with very high confidence">
            <a:extLst>
              <a:ext uri="{FF2B5EF4-FFF2-40B4-BE49-F238E27FC236}">
                <a16:creationId xmlns:a16="http://schemas.microsoft.com/office/drawing/2014/main" id="{3EC8EE25-EA5A-4F00-997A-202674FE4B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781" y="1853248"/>
            <a:ext cx="9883035" cy="4928499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C24659-83DF-403A-A4AD-9DFEC4965119}"/>
              </a:ext>
            </a:extLst>
          </p:cNvPr>
          <p:cNvSpPr/>
          <p:nvPr/>
        </p:nvSpPr>
        <p:spPr>
          <a:xfrm>
            <a:off x="3048000" y="2690336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indent="0" algn="ctr">
              <a:buNone/>
            </a:pPr>
            <a:r>
              <a:rPr lang="en-US" sz="2800" b="1" dirty="0"/>
              <a:t>Subpart M – P&amp;P at LQGs </a:t>
            </a:r>
          </a:p>
          <a:p>
            <a:pPr marL="45720" indent="0" algn="ctr">
              <a:buNone/>
            </a:pPr>
            <a:endParaRPr lang="en-US" sz="2800" b="1" dirty="0"/>
          </a:p>
          <a:p>
            <a:r>
              <a:rPr lang="en-US" sz="2800" b="1" dirty="0"/>
              <a:t>262.260 - 262: Contingency Plans</a:t>
            </a:r>
          </a:p>
          <a:p>
            <a:r>
              <a:rPr lang="en-US" sz="2800" b="1" dirty="0"/>
              <a:t>262.262: Quick Reference Guide</a:t>
            </a:r>
          </a:p>
          <a:p>
            <a:r>
              <a:rPr lang="en-US" sz="2800" b="1" dirty="0"/>
              <a:t>262.263 - 265: Emergency Coordinator</a:t>
            </a:r>
          </a:p>
        </p:txBody>
      </p:sp>
    </p:spTree>
    <p:extLst>
      <p:ext uri="{BB962C8B-B14F-4D97-AF65-F5344CB8AC3E}">
        <p14:creationId xmlns:p14="http://schemas.microsoft.com/office/powerpoint/2010/main" val="1511883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D1B1A-2056-480E-B69B-E27A8FCC3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RCRA REQUIREMENTS</a:t>
            </a:r>
            <a:br>
              <a:rPr lang="en-US" b="1" dirty="0"/>
            </a:br>
            <a:r>
              <a:rPr lang="en-US" b="1" dirty="0"/>
              <a:t>THE QUICK VERSION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1038D-7C6F-4431-97DD-1600D141E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en-US" sz="2800" b="1" dirty="0"/>
              <a:t>General SQG Requirements</a:t>
            </a:r>
          </a:p>
          <a:p>
            <a:r>
              <a:rPr lang="en-US" sz="2800" b="1" dirty="0"/>
              <a:t>262.16(b)(2): Containers</a:t>
            </a:r>
          </a:p>
          <a:p>
            <a:r>
              <a:rPr lang="en-US" sz="2800" b="1" dirty="0"/>
              <a:t>262.16(b)(3): Tanks</a:t>
            </a:r>
          </a:p>
          <a:p>
            <a:r>
              <a:rPr lang="en-US" sz="2800" b="1" dirty="0"/>
              <a:t>262.16(b)(4): Drip Pads</a:t>
            </a:r>
          </a:p>
          <a:p>
            <a:r>
              <a:rPr lang="en-US" sz="2800" b="1" dirty="0"/>
              <a:t>262.16(b)(5): Containment Buildings</a:t>
            </a:r>
          </a:p>
          <a:p>
            <a:r>
              <a:rPr lang="en-US" sz="2800" b="1" dirty="0"/>
              <a:t>262.16(b)(6): Labeling/Marking</a:t>
            </a:r>
          </a:p>
          <a:p>
            <a:r>
              <a:rPr lang="en-US" sz="2800" b="1" dirty="0"/>
              <a:t>262.16(b)(8): P&amp;P</a:t>
            </a:r>
          </a:p>
          <a:p>
            <a:r>
              <a:rPr lang="en-US" sz="2800" b="1" dirty="0"/>
              <a:t>262.16(b)(9): Emergency Procedures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57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2EFC5-91C7-4591-B2B5-D830C2C7F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RCRA REQUIREMENTS</a:t>
            </a:r>
            <a:br>
              <a:rPr lang="en-US" b="1" dirty="0"/>
            </a:br>
            <a:r>
              <a:rPr lang="en-US" b="1" dirty="0"/>
              <a:t>THE QUICK VERSION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8AF94-4D2D-447D-AA77-E091834F3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en-US" sz="2800" b="1" dirty="0"/>
              <a:t>General LQG Requirements</a:t>
            </a:r>
          </a:p>
          <a:p>
            <a:pPr marL="45720" indent="0" algn="ctr">
              <a:buNone/>
            </a:pPr>
            <a:endParaRPr lang="en-US" sz="2800" b="1" dirty="0"/>
          </a:p>
          <a:p>
            <a:r>
              <a:rPr lang="en-US" sz="2800" b="1" dirty="0"/>
              <a:t>262.17(a)(1): Containers</a:t>
            </a:r>
          </a:p>
          <a:p>
            <a:r>
              <a:rPr lang="en-US" sz="2800" b="1" dirty="0"/>
              <a:t>265 Subpart J: Tanks</a:t>
            </a:r>
            <a:br>
              <a:rPr lang="en-US" sz="2800" b="1" dirty="0"/>
            </a:br>
            <a:r>
              <a:rPr lang="en-US" sz="2800" b="1" dirty="0"/>
              <a:t>262.17(a)(3): Drip Pads</a:t>
            </a:r>
          </a:p>
          <a:p>
            <a:r>
              <a:rPr lang="en-US" sz="2800" b="1" dirty="0"/>
              <a:t>262.17(a)(4): Containment Buildings</a:t>
            </a:r>
          </a:p>
          <a:p>
            <a:r>
              <a:rPr lang="en-US" sz="2800" b="1" dirty="0"/>
              <a:t>262.17(a)(5): Labeling/Marking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428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E79A0-CF6A-4A54-A2CC-E0DF185F4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RCRA REQUIREMENTS</a:t>
            </a:r>
            <a:br>
              <a:rPr lang="en-US" b="1" dirty="0"/>
            </a:br>
            <a:r>
              <a:rPr lang="en-US" b="1" dirty="0"/>
              <a:t>THE QUICK VERSION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A0A2C-2404-4948-A4C0-2933D44BA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268DDE-AEB5-40F6-85D7-95614289AC2B}"/>
              </a:ext>
            </a:extLst>
          </p:cNvPr>
          <p:cNvSpPr/>
          <p:nvPr/>
        </p:nvSpPr>
        <p:spPr>
          <a:xfrm>
            <a:off x="3048000" y="2551837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indent="0" algn="ctr">
              <a:buNone/>
            </a:pPr>
            <a:r>
              <a:rPr lang="en-US" sz="2800" b="1" dirty="0"/>
              <a:t>General LQG Requirements</a:t>
            </a:r>
          </a:p>
          <a:p>
            <a:pPr marL="45720" indent="0" algn="ctr">
              <a:buNone/>
            </a:pPr>
            <a:endParaRPr lang="en-US" sz="2800" b="1" dirty="0"/>
          </a:p>
          <a:p>
            <a:r>
              <a:rPr lang="en-US" sz="2800" b="1" dirty="0"/>
              <a:t>262.17(a)(7): Personnel Training</a:t>
            </a:r>
          </a:p>
          <a:p>
            <a:r>
              <a:rPr lang="en-US" sz="2800" b="1" dirty="0"/>
              <a:t>262.17(a)(8): Closure</a:t>
            </a:r>
          </a:p>
          <a:p>
            <a:r>
              <a:rPr lang="en-US" sz="2800" b="1" dirty="0"/>
              <a:t>262.17(c): F006 Waste</a:t>
            </a:r>
          </a:p>
          <a:p>
            <a:r>
              <a:rPr lang="en-US" sz="2800" b="1" dirty="0"/>
              <a:t>262.17(f) and (g): Waste from VSQGs</a:t>
            </a:r>
          </a:p>
        </p:txBody>
      </p:sp>
    </p:spTree>
    <p:extLst>
      <p:ext uri="{BB962C8B-B14F-4D97-AF65-F5344CB8AC3E}">
        <p14:creationId xmlns:p14="http://schemas.microsoft.com/office/powerpoint/2010/main" val="992515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14C62-9C4C-4BAD-8992-4F43ABE18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RCRA REQUIREMENTS</a:t>
            </a:r>
            <a:br>
              <a:rPr lang="en-US" b="1" dirty="0"/>
            </a:br>
            <a:r>
              <a:rPr lang="en-US" b="1" dirty="0"/>
              <a:t>THE QUICK VERSION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FE785-F0D5-4BEB-892A-E617CBD99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135197" cy="458340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F056D9-0F40-4002-9B55-2DB8AEC3B20C}"/>
              </a:ext>
            </a:extLst>
          </p:cNvPr>
          <p:cNvSpPr/>
          <p:nvPr/>
        </p:nvSpPr>
        <p:spPr>
          <a:xfrm>
            <a:off x="3048000" y="2551837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indent="0" algn="ctr">
              <a:buNone/>
            </a:pPr>
            <a:r>
              <a:rPr lang="en-US" sz="2800" b="1" dirty="0"/>
              <a:t>EPA ID Numbers and Renotification</a:t>
            </a:r>
          </a:p>
          <a:p>
            <a:pPr marL="45720" indent="0" algn="ctr">
              <a:buNone/>
            </a:pPr>
            <a:endParaRPr lang="en-US" sz="2800" b="1" dirty="0"/>
          </a:p>
          <a:p>
            <a:r>
              <a:rPr lang="en-US" sz="2800" b="1" dirty="0"/>
              <a:t>262.18(a) – (e)</a:t>
            </a:r>
          </a:p>
          <a:p>
            <a:r>
              <a:rPr lang="en-US" sz="2800" b="1" dirty="0"/>
              <a:t>262.18(a): Generator must have EPA ID Number</a:t>
            </a:r>
          </a:p>
          <a:p>
            <a:r>
              <a:rPr lang="en-US" sz="2800" b="1" dirty="0"/>
              <a:t>262.18(c): Only offer hazardous waste to Transporters/TSDs with EPA ID Number </a:t>
            </a:r>
          </a:p>
        </p:txBody>
      </p:sp>
    </p:spTree>
    <p:extLst>
      <p:ext uri="{BB962C8B-B14F-4D97-AF65-F5344CB8AC3E}">
        <p14:creationId xmlns:p14="http://schemas.microsoft.com/office/powerpoint/2010/main" val="2739928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EFD2E-1D0A-4B1F-A03E-6EF2D57B3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RCRA REQUIREMENTS</a:t>
            </a:r>
            <a:br>
              <a:rPr lang="en-US" b="1" dirty="0"/>
            </a:br>
            <a:r>
              <a:rPr lang="en-US" b="1" dirty="0"/>
              <a:t>THE QUICK VERSION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0B7D3-C19E-40B5-A463-8640BF8DB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20F7CE-0E10-4CB4-BADB-D10DB8237C70}"/>
              </a:ext>
            </a:extLst>
          </p:cNvPr>
          <p:cNvSpPr/>
          <p:nvPr/>
        </p:nvSpPr>
        <p:spPr>
          <a:xfrm>
            <a:off x="3048000" y="2413338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indent="0" algn="ctr">
              <a:buNone/>
            </a:pPr>
            <a:r>
              <a:rPr lang="en-US" sz="2800" b="1" dirty="0"/>
              <a:t>SQG Renotification</a:t>
            </a:r>
          </a:p>
          <a:p>
            <a:r>
              <a:rPr lang="en-US" sz="2800" b="1" dirty="0"/>
              <a:t>262.18(d)1</a:t>
            </a:r>
          </a:p>
          <a:p>
            <a:r>
              <a:rPr lang="en-US" sz="2800" b="1" dirty="0"/>
              <a:t>SQGs must re-notify starting in 2021 </a:t>
            </a:r>
          </a:p>
          <a:p>
            <a:r>
              <a:rPr lang="en-US" sz="2800" b="1" dirty="0"/>
              <a:t>Every four years thereafter </a:t>
            </a:r>
          </a:p>
          <a:p>
            <a:r>
              <a:rPr lang="en-US" sz="2800" b="1" dirty="0"/>
              <a:t>Use EPA Form 8700-12 </a:t>
            </a:r>
          </a:p>
          <a:p>
            <a:r>
              <a:rPr lang="en-US" sz="2800" b="1" dirty="0"/>
              <a:t>By September 1st of each year when re-notification required </a:t>
            </a:r>
          </a:p>
        </p:txBody>
      </p:sp>
    </p:spTree>
    <p:extLst>
      <p:ext uri="{BB962C8B-B14F-4D97-AF65-F5344CB8AC3E}">
        <p14:creationId xmlns:p14="http://schemas.microsoft.com/office/powerpoint/2010/main" val="1205856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2D0AB-FF53-407D-93C7-48E1BFEE0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RCRA REQUIREMENTS</a:t>
            </a:r>
            <a:br>
              <a:rPr lang="en-US" b="1" dirty="0"/>
            </a:br>
            <a:r>
              <a:rPr lang="en-US" b="1" dirty="0"/>
              <a:t>THE QUICK VERSION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6103A-A994-488F-8CDE-6C9DC79F7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4CBE0F-481C-4CA8-9E09-95499DE9177C}"/>
              </a:ext>
            </a:extLst>
          </p:cNvPr>
          <p:cNvSpPr/>
          <p:nvPr/>
        </p:nvSpPr>
        <p:spPr>
          <a:xfrm>
            <a:off x="3048000" y="2551837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indent="0" algn="ctr">
              <a:buNone/>
            </a:pPr>
            <a:r>
              <a:rPr lang="en-US" sz="2800" b="1" dirty="0"/>
              <a:t>LQG Renotification</a:t>
            </a:r>
          </a:p>
          <a:p>
            <a:r>
              <a:rPr lang="en-US" sz="2800" b="1" dirty="0"/>
              <a:t>262.18(d)2</a:t>
            </a:r>
          </a:p>
          <a:p>
            <a:r>
              <a:rPr lang="en-US" sz="2800" b="1" dirty="0"/>
              <a:t>LQGs must re-notify by March 1 of each even-numbered </a:t>
            </a:r>
          </a:p>
          <a:p>
            <a:r>
              <a:rPr lang="en-US" sz="2800" b="1" dirty="0"/>
              <a:t>Use EPA Form 8700-12 </a:t>
            </a:r>
          </a:p>
          <a:p>
            <a:r>
              <a:rPr lang="en-US" sz="2800" b="1" dirty="0"/>
              <a:t>May submit re-notification as part of Biennial Report</a:t>
            </a:r>
          </a:p>
        </p:txBody>
      </p:sp>
    </p:spTree>
    <p:extLst>
      <p:ext uri="{BB962C8B-B14F-4D97-AF65-F5344CB8AC3E}">
        <p14:creationId xmlns:p14="http://schemas.microsoft.com/office/powerpoint/2010/main" val="418272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B496A-A9DB-43C7-9239-BFEB724B6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Weblinks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C8359-48A9-486E-9AD7-B7A71554C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57746"/>
            <a:ext cx="9404723" cy="4890654"/>
          </a:xfrm>
        </p:spPr>
        <p:txBody>
          <a:bodyPr/>
          <a:lstStyle/>
          <a:p>
            <a:r>
              <a:rPr lang="en-US" sz="2800" b="1" dirty="0"/>
              <a:t>General rule information: </a:t>
            </a:r>
          </a:p>
          <a:p>
            <a:pPr marL="45720" indent="0">
              <a:buNone/>
            </a:pPr>
            <a:r>
              <a:rPr lang="en-US" sz="2800" b="1" u="sng" dirty="0">
                <a:hlinkClick r:id="rId2"/>
              </a:rPr>
              <a:t>https://www.epa.gov/hwgenerators/final-rule-hazardous-waste-generator-improvements</a:t>
            </a:r>
            <a:endParaRPr lang="en-US" sz="2800" b="1" u="sng" dirty="0"/>
          </a:p>
          <a:p>
            <a:pPr marL="45720" indent="0">
              <a:buNone/>
            </a:pPr>
            <a:endParaRPr lang="en-US" sz="2800" b="1" dirty="0"/>
          </a:p>
          <a:p>
            <a:r>
              <a:rPr lang="en-US" sz="2800" b="1" dirty="0"/>
              <a:t>Rule as posted in the Federal Register:</a:t>
            </a:r>
          </a:p>
          <a:p>
            <a:pPr marL="45720" indent="0">
              <a:buNone/>
            </a:pPr>
            <a:r>
              <a:rPr lang="en-US" sz="2800" b="1" u="sng" dirty="0">
                <a:hlinkClick r:id="rId3"/>
              </a:rPr>
              <a:t>https://www.federalregister.gov/documents/2016/11/28/2016-27429/hazardous-waste-generator-improvements-rule</a:t>
            </a: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774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637F4-03C2-4583-8333-BA0C65BB5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RCRA REQUIREMENTS</a:t>
            </a:r>
            <a:br>
              <a:rPr lang="en-US" b="1" dirty="0"/>
            </a:br>
            <a:r>
              <a:rPr lang="en-US" b="1" dirty="0"/>
              <a:t>THE QUICK VERSION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AA7C7-A9C6-40A2-B231-A46D4146A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en-US" b="1" dirty="0"/>
              <a:t>Episodic Events</a:t>
            </a:r>
          </a:p>
          <a:p>
            <a:pPr algn="ctr"/>
            <a:r>
              <a:rPr lang="en-US" sz="2800" b="1" dirty="0"/>
              <a:t>262.232(a) SQG Requirements</a:t>
            </a:r>
          </a:p>
          <a:p>
            <a:pPr algn="ctr"/>
            <a:r>
              <a:rPr lang="en-US" sz="2800" b="1" dirty="0"/>
              <a:t>262.232(b) LQG Requirements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154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396FA-FA73-40B6-A09A-FBEDF5E6E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Weblinks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363E9-F166-4EC6-BEDF-5A506640B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/>
              <a:t>Fact sheet: </a:t>
            </a:r>
          </a:p>
          <a:p>
            <a:pPr marL="45720" indent="0">
              <a:buNone/>
            </a:pPr>
            <a:r>
              <a:rPr lang="en-US" sz="2800" b="1" u="sng" dirty="0">
                <a:hlinkClick r:id="rId2"/>
              </a:rPr>
              <a:t>https://www.epa.gov/hwgenerators/fact-sheet-about-hazardous-waste-generator-improvements-final-rule</a:t>
            </a:r>
            <a:endParaRPr lang="en-US" sz="2800" b="1" dirty="0"/>
          </a:p>
          <a:p>
            <a:pPr marL="45720" indent="0">
              <a:buNone/>
            </a:pPr>
            <a:r>
              <a:rPr lang="en-US" sz="2800" b="1" dirty="0"/>
              <a:t> </a:t>
            </a:r>
          </a:p>
          <a:p>
            <a:r>
              <a:rPr lang="en-US" sz="2800" b="1" dirty="0"/>
              <a:t>Frequently Asked Questions:</a:t>
            </a:r>
          </a:p>
          <a:p>
            <a:pPr marL="45720" indent="0">
              <a:buNone/>
            </a:pPr>
            <a:r>
              <a:rPr lang="en-US" sz="2800" b="1" u="sng" dirty="0">
                <a:hlinkClick r:id="rId3"/>
              </a:rPr>
              <a:t>https://www.epa.gov/hwgenerators/frequent-questions-about-hazardous-waste-generator-improvements-final-rule</a:t>
            </a: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40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5FAD5-C502-4D3F-BAA9-1AF656F3E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166255"/>
            <a:ext cx="3990109" cy="2104997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/>
              <a:t>RCRA REQUIREMENTS</a:t>
            </a:r>
            <a:br>
              <a:rPr lang="en-US" sz="2800" b="1" dirty="0"/>
            </a:br>
            <a:r>
              <a:rPr lang="en-US" sz="2800" b="1" dirty="0"/>
              <a:t>THE QUICK VERSION</a:t>
            </a:r>
            <a:endParaRPr lang="en-US" sz="2800" dirty="0"/>
          </a:p>
        </p:txBody>
      </p:sp>
      <p:pic>
        <p:nvPicPr>
          <p:cNvPr id="5" name="Picture 4" descr="A picture containing tree, outdoor, ground&#10;&#10;Description generated with very high confidence">
            <a:extLst>
              <a:ext uri="{FF2B5EF4-FFF2-40B4-BE49-F238E27FC236}">
                <a16:creationId xmlns:a16="http://schemas.microsoft.com/office/drawing/2014/main" id="{292D2D3F-0DF8-4953-9603-AC11E66D20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92" r="4951" b="-1"/>
          <a:stretch/>
        </p:blipFill>
        <p:spPr>
          <a:xfrm>
            <a:off x="4807527" y="10"/>
            <a:ext cx="7387283" cy="6857990"/>
          </a:xfrm>
          <a:prstGeom prst="rect">
            <a:avLst/>
          </a:prstGeom>
        </p:spPr>
      </p:pic>
      <p:sp>
        <p:nvSpPr>
          <p:cNvPr id="16" name="Rectangle 9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63C52-D443-488B-9247-A948A2AFC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73" y="1870364"/>
            <a:ext cx="4364182" cy="4378035"/>
          </a:xfrm>
        </p:spPr>
        <p:txBody>
          <a:bodyPr>
            <a:normAutofit/>
          </a:bodyPr>
          <a:lstStyle/>
          <a:p>
            <a:pPr marL="45720" indent="0">
              <a:lnSpc>
                <a:spcPct val="90000"/>
              </a:lnSpc>
              <a:buNone/>
            </a:pPr>
            <a:r>
              <a:rPr lang="en-US" sz="2800" b="1" u="sng" dirty="0"/>
              <a:t>Waste Determination</a:t>
            </a:r>
          </a:p>
          <a:p>
            <a:pPr marL="45720" indent="0">
              <a:lnSpc>
                <a:spcPct val="90000"/>
              </a:lnSpc>
              <a:buNone/>
            </a:pPr>
            <a:r>
              <a:rPr lang="en-US" sz="2800" b="1" dirty="0"/>
              <a:t>40 C.F.R. 262.11 – Already discussed </a:t>
            </a:r>
            <a:endParaRPr lang="en-US" sz="2800" b="1" u="sng" dirty="0"/>
          </a:p>
          <a:p>
            <a:pPr marL="45720" indent="0">
              <a:lnSpc>
                <a:spcPct val="90000"/>
              </a:lnSpc>
              <a:buNone/>
            </a:pPr>
            <a:endParaRPr lang="en-US" sz="2800" b="1" u="sng" dirty="0"/>
          </a:p>
          <a:p>
            <a:pPr marL="45720" indent="0">
              <a:lnSpc>
                <a:spcPct val="90000"/>
              </a:lnSpc>
              <a:buNone/>
            </a:pPr>
            <a:r>
              <a:rPr lang="en-US" sz="2800" b="1" u="sng" dirty="0"/>
              <a:t>Determining Generator Category </a:t>
            </a:r>
            <a:endParaRPr lang="en-US" sz="2800" b="1" dirty="0"/>
          </a:p>
          <a:p>
            <a:pPr marL="45720" indent="0">
              <a:lnSpc>
                <a:spcPct val="90000"/>
              </a:lnSpc>
              <a:buNone/>
            </a:pPr>
            <a:r>
              <a:rPr lang="en-US" sz="2800" b="1" dirty="0"/>
              <a:t>40 C.F.R. 262.13 – Already discussed </a:t>
            </a:r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56485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F9460-2511-4B22-9696-C163F9BA7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RCRA REQUIREMENTS</a:t>
            </a:r>
            <a:br>
              <a:rPr lang="en-US" b="1" dirty="0"/>
            </a:br>
            <a:r>
              <a:rPr lang="en-US" b="1" dirty="0"/>
              <a:t>THE QUICK VERSION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8FF11-1C89-4DE1-8B64-B8FD0A849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en-US" sz="2800" b="1" u="sng" dirty="0"/>
              <a:t>VSQGs</a:t>
            </a:r>
            <a:endParaRPr lang="en-US" sz="2800" b="1" dirty="0"/>
          </a:p>
          <a:p>
            <a:r>
              <a:rPr lang="en-US" sz="2800" b="1" dirty="0"/>
              <a:t>40 C.F.R. 262.14 </a:t>
            </a:r>
          </a:p>
          <a:p>
            <a:r>
              <a:rPr lang="en-US" sz="2800" b="1" dirty="0"/>
              <a:t>Was CESQG</a:t>
            </a:r>
          </a:p>
          <a:p>
            <a:pPr marL="45720" indent="0">
              <a:buNone/>
            </a:pPr>
            <a:r>
              <a:rPr lang="en-US" sz="2800" b="1" dirty="0"/>
              <a:t>	Conditional Exemption</a:t>
            </a:r>
          </a:p>
          <a:p>
            <a:pPr marL="45720" indent="0">
              <a:buNone/>
            </a:pPr>
            <a:r>
              <a:rPr lang="en-US" sz="2800" b="1" dirty="0"/>
              <a:t>	Still a conditional exemption </a:t>
            </a:r>
          </a:p>
          <a:p>
            <a:pPr marL="45720" indent="0">
              <a:buNone/>
            </a:pPr>
            <a:r>
              <a:rPr lang="en-US" sz="2800" b="1" dirty="0"/>
              <a:t>	Now Very Small Quantity Generator</a:t>
            </a:r>
          </a:p>
          <a:p>
            <a:pPr marL="45720" indent="0">
              <a:buNone/>
            </a:pPr>
            <a:r>
              <a:rPr lang="en-US" sz="2800" b="1" dirty="0"/>
              <a:t>	Violate rules and lose exemption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137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B01B0-4BA6-4273-88E3-BA2EBD2A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RCRA REQUIREMENTS</a:t>
            </a:r>
            <a:br>
              <a:rPr lang="en-US" b="1" dirty="0"/>
            </a:br>
            <a:r>
              <a:rPr lang="en-US" b="1" dirty="0"/>
              <a:t>THE QUICK VERSION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6ABBD-BFC5-4CE7-89F7-07E61645B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AFB124-99FD-4F6D-A2BE-492CAC4C29F5}"/>
              </a:ext>
            </a:extLst>
          </p:cNvPr>
          <p:cNvSpPr/>
          <p:nvPr/>
        </p:nvSpPr>
        <p:spPr>
          <a:xfrm>
            <a:off x="3048000" y="296733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indent="0" algn="ctr">
              <a:buNone/>
            </a:pPr>
            <a:r>
              <a:rPr lang="en-US" sz="2800" u="sng" dirty="0"/>
              <a:t>Satellite Accumulation</a:t>
            </a:r>
            <a:endParaRPr lang="en-US" sz="2800" dirty="0"/>
          </a:p>
          <a:p>
            <a:r>
              <a:rPr lang="en-US" sz="2800" dirty="0"/>
              <a:t>40 C.F.R. 262.15 – Already discussed in Waste Management</a:t>
            </a:r>
          </a:p>
        </p:txBody>
      </p:sp>
    </p:spTree>
    <p:extLst>
      <p:ext uri="{BB962C8B-B14F-4D97-AF65-F5344CB8AC3E}">
        <p14:creationId xmlns:p14="http://schemas.microsoft.com/office/powerpoint/2010/main" val="1493119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0A17A-69A6-42A6-8699-937C54BC5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95973"/>
          </a:xfrm>
        </p:spPr>
        <p:txBody>
          <a:bodyPr/>
          <a:lstStyle/>
          <a:p>
            <a:pPr algn="ctr"/>
            <a:r>
              <a:rPr lang="en-US" b="1" dirty="0"/>
              <a:t>RCRA REQUIREMENTS</a:t>
            </a:r>
            <a:br>
              <a:rPr lang="en-US" b="1" dirty="0"/>
            </a:br>
            <a:r>
              <a:rPr lang="en-US" b="1" dirty="0"/>
              <a:t>THE QUICK VERSION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0ACA9-99BA-4AA5-BBAE-4C3A01157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759528"/>
            <a:ext cx="10576070" cy="47934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F0932C-D7D4-4056-8B92-84742ED919BC}"/>
              </a:ext>
            </a:extLst>
          </p:cNvPr>
          <p:cNvSpPr/>
          <p:nvPr/>
        </p:nvSpPr>
        <p:spPr>
          <a:xfrm>
            <a:off x="3048000" y="2274838"/>
            <a:ext cx="6096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indent="0" algn="ctr">
              <a:buNone/>
            </a:pPr>
            <a:r>
              <a:rPr lang="en-US" sz="2000" b="1" dirty="0"/>
              <a:t>Preparedness Prevention - Satellite Areas</a:t>
            </a:r>
          </a:p>
          <a:p>
            <a:r>
              <a:rPr lang="en-US" sz="2800" b="1" dirty="0"/>
              <a:t>SQG’s must meet Preparedness and Prevention at 262.16(b)(8) and Emergency Procedures at 262.16(b)(9).</a:t>
            </a:r>
          </a:p>
          <a:p>
            <a:endParaRPr lang="en-US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/>
              <a:t>LQG’s must meet the Preparedness, Prevention and Emergency Procedures at subpart M of 262</a:t>
            </a:r>
          </a:p>
        </p:txBody>
      </p:sp>
    </p:spTree>
    <p:extLst>
      <p:ext uri="{BB962C8B-B14F-4D97-AF65-F5344CB8AC3E}">
        <p14:creationId xmlns:p14="http://schemas.microsoft.com/office/powerpoint/2010/main" val="2210985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BBE3B-291A-4BCB-A4CC-336930F32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RCRA REQUIREMENTS</a:t>
            </a:r>
            <a:br>
              <a:rPr lang="en-US" b="1" dirty="0"/>
            </a:br>
            <a:r>
              <a:rPr lang="en-US" b="1" dirty="0"/>
              <a:t>THE QUICK VERSION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9F8FB-647F-421C-B48B-94256C153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745673"/>
            <a:ext cx="10562215" cy="48906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EBE1A1-6830-4D61-A66A-8F0F82CBF496}"/>
              </a:ext>
            </a:extLst>
          </p:cNvPr>
          <p:cNvSpPr/>
          <p:nvPr/>
        </p:nvSpPr>
        <p:spPr>
          <a:xfrm>
            <a:off x="3048000" y="2274838"/>
            <a:ext cx="6096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indent="0" algn="ctr">
              <a:buNone/>
            </a:pPr>
            <a:r>
              <a:rPr lang="en-US" sz="2400" b="1" dirty="0"/>
              <a:t>Preparedness and Prevention - SQGs</a:t>
            </a:r>
          </a:p>
          <a:p>
            <a:endParaRPr lang="en-US" sz="2400" b="1" dirty="0"/>
          </a:p>
          <a:p>
            <a:r>
              <a:rPr lang="en-US" sz="2800" b="1" dirty="0"/>
              <a:t>262.16(b)(8)(i): Minimizing possibility of a fire, explosion, or any release </a:t>
            </a:r>
          </a:p>
          <a:p>
            <a:r>
              <a:rPr lang="en-US" sz="2800" b="1" dirty="0"/>
              <a:t>262.16(b)(8)(ii): Equipping facility with emergency equipment</a:t>
            </a:r>
          </a:p>
          <a:p>
            <a:r>
              <a:rPr lang="en-US" sz="2800" b="1" dirty="0"/>
              <a:t>262.16(b)(8)(iii): Testing and maintaining emergency equipment</a:t>
            </a:r>
          </a:p>
        </p:txBody>
      </p:sp>
    </p:spTree>
    <p:extLst>
      <p:ext uri="{BB962C8B-B14F-4D97-AF65-F5344CB8AC3E}">
        <p14:creationId xmlns:p14="http://schemas.microsoft.com/office/powerpoint/2010/main" val="2621007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E8B16-EF97-438D-8EB7-2B5BA5888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RCRA REQUIREMENTS</a:t>
            </a:r>
            <a:br>
              <a:rPr lang="en-US" b="1" dirty="0"/>
            </a:br>
            <a:r>
              <a:rPr lang="en-US" b="1" dirty="0"/>
              <a:t>THE QUICK VERSION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A9E1B-64DB-4E79-A5F3-C663659C7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en-US" sz="2800" b="1" dirty="0"/>
              <a:t>Preparedness and Prevention – SQGs</a:t>
            </a:r>
          </a:p>
          <a:p>
            <a:pPr marL="45720" indent="0" algn="ctr">
              <a:buNone/>
            </a:pPr>
            <a:endParaRPr lang="en-US" b="1" dirty="0"/>
          </a:p>
          <a:p>
            <a:r>
              <a:rPr lang="en-US" sz="2800" b="1" dirty="0"/>
              <a:t>262.16(b)(8)(iv): Immediate access to communications or alarm system</a:t>
            </a:r>
          </a:p>
          <a:p>
            <a:r>
              <a:rPr lang="en-US" sz="2800" b="1" dirty="0"/>
              <a:t>262.16(b)(8)(v): Aisle space</a:t>
            </a:r>
          </a:p>
          <a:p>
            <a:r>
              <a:rPr lang="en-US" sz="2800" b="1" dirty="0"/>
              <a:t>262.16(b)(8)(vi): Arrangements with PD, FD, Contractors, Hospitals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7485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352</TotalTime>
  <Words>679</Words>
  <Application>Microsoft Office PowerPoint</Application>
  <PresentationFormat>Widescreen</PresentationFormat>
  <Paragraphs>123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Century Gothic</vt:lpstr>
      <vt:lpstr>Wingdings</vt:lpstr>
      <vt:lpstr>Wingdings 3</vt:lpstr>
      <vt:lpstr>Ion</vt:lpstr>
      <vt:lpstr>RCRA REQUIREMENTS THE QUICK VERSION</vt:lpstr>
      <vt:lpstr>Weblinks</vt:lpstr>
      <vt:lpstr>Weblinks</vt:lpstr>
      <vt:lpstr>RCRA REQUIREMENTS THE QUICK VERSION</vt:lpstr>
      <vt:lpstr>RCRA REQUIREMENTS THE QUICK VERSION</vt:lpstr>
      <vt:lpstr>RCRA REQUIREMENTS THE QUICK VERSION</vt:lpstr>
      <vt:lpstr>RCRA REQUIREMENTS THE QUICK VERSION</vt:lpstr>
      <vt:lpstr>RCRA REQUIREMENTS THE QUICK VERSION</vt:lpstr>
      <vt:lpstr>RCRA REQUIREMENTS THE QUICK VERSION</vt:lpstr>
      <vt:lpstr>RCRA REQUIREMENTS THE QUICK VERSION</vt:lpstr>
      <vt:lpstr>RCRA REQUIREMENTS THE QUICK VERSION</vt:lpstr>
      <vt:lpstr>RCRA REQUIREMENTS THE QUICK VERSION</vt:lpstr>
      <vt:lpstr>RCRA REQUIREMENTS THE QUICK VERSION</vt:lpstr>
      <vt:lpstr>RCRA REQUIREMENTS THE QUICK VERSION</vt:lpstr>
      <vt:lpstr>RCRA REQUIREMENTS THE QUICK VERSION</vt:lpstr>
      <vt:lpstr>RCRA REQUIREMENTS THE QUICK VERSION</vt:lpstr>
      <vt:lpstr>RCRA REQUIREMENTS THE QUICK VERSION</vt:lpstr>
      <vt:lpstr>RCRA REQUIREMENTS THE QUICK VERSION</vt:lpstr>
      <vt:lpstr>RCRA REQUIREMENTS THE QUICK VERSION</vt:lpstr>
      <vt:lpstr>RCRA REQUIREMENTS THE QUICK VERSION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RCRA REQUIREMENTS THE QUICK VERSION</dc:title>
  <dc:creator>Dotterweich, John</dc:creator>
  <cp:lastModifiedBy>Dotterweich, John</cp:lastModifiedBy>
  <cp:revision>23</cp:revision>
  <dcterms:created xsi:type="dcterms:W3CDTF">2018-09-14T18:24:46Z</dcterms:created>
  <dcterms:modified xsi:type="dcterms:W3CDTF">2018-09-24T15:04:21Z</dcterms:modified>
</cp:coreProperties>
</file>